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  <a:endParaRPr sz="30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  <a:endParaRPr sz="30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  <a:endParaRPr sz="30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  <a:endParaRPr sz="30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1pPr>
      <a:lvl2pPr indent="228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457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685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9144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1430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371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1600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1828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2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1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508000" y="35052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D Ellis Hershkowitz</a:t>
            </a:r>
          </a:p>
        </p:txBody>
      </p:sp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Reinforcement Learning and Pals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spcBef>
                <a:spcPts val="1500"/>
              </a:spcBef>
              <a:defRPr sz="679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90">
                <a:solidFill>
                  <a:srgbClr val="D93E2B"/>
                </a:solidFill>
              </a:rPr>
              <a:t>Object-Oriented MDPs (OO-MDPs)</a:t>
            </a:r>
          </a:p>
        </p:txBody>
      </p:sp>
      <p:sp>
        <p:nvSpPr>
          <p:cNvPr id="122" name="Shape 122"/>
          <p:cNvSpPr/>
          <p:nvPr>
            <p:ph type="body" idx="1"/>
          </p:nvPr>
        </p:nvSpPr>
        <p:spPr>
          <a:xfrm>
            <a:off x="508000" y="2628900"/>
            <a:ext cx="11412984" cy="1219200"/>
          </a:xfrm>
          <a:prstGeom prst="rect">
            <a:avLst/>
          </a:prstGeom>
        </p:spPr>
        <p:txBody>
          <a:bodyPr/>
          <a:lstStyle>
            <a:lvl1pPr marL="446404" indent="-446404" defTabSz="554990">
              <a:spcBef>
                <a:spcPts val="2200"/>
              </a:spcBef>
              <a:defRPr sz="342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414141"/>
                </a:solidFill>
              </a:rPr>
              <a:t>An OO-MDP specifies object classes each of which have attributes that range over some domain.</a:t>
            </a:r>
          </a:p>
        </p:txBody>
      </p:sp>
      <p:pic>
        <p:nvPicPr>
          <p:cNvPr id="12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7441" y="6089650"/>
            <a:ext cx="3302001" cy="132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6505" y="5898779"/>
            <a:ext cx="4275037" cy="158787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508000" y="4851399"/>
            <a:ext cx="1141298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46404" indent="-446404" algn="l" defTabSz="554990">
              <a:spcBef>
                <a:spcPts val="22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2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414141"/>
                </a:solidFill>
              </a:rPr>
              <a:t>An OO-MDP state is defined by instantiations of these objects.</a:t>
            </a:r>
          </a:p>
        </p:txBody>
      </p:sp>
      <p:sp>
        <p:nvSpPr>
          <p:cNvPr id="126" name="Shape 126"/>
          <p:cNvSpPr/>
          <p:nvPr/>
        </p:nvSpPr>
        <p:spPr>
          <a:xfrm>
            <a:off x="1767855" y="3968749"/>
            <a:ext cx="903729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E.g. taxi (xAtt, yAtt), passenger (xAtt, yAtt, locationAtt, inTaxiAtt)</a:t>
            </a:r>
          </a:p>
        </p:txBody>
      </p:sp>
      <p:sp>
        <p:nvSpPr>
          <p:cNvPr id="127" name="Shape 127"/>
          <p:cNvSpPr/>
          <p:nvPr/>
        </p:nvSpPr>
        <p:spPr>
          <a:xfrm>
            <a:off x="508000" y="7550150"/>
            <a:ext cx="11412984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An OO-MDP also defines predicates over its states.</a:t>
            </a:r>
          </a:p>
        </p:txBody>
      </p:sp>
      <p:sp>
        <p:nvSpPr>
          <p:cNvPr id="128" name="Shape 128"/>
          <p:cNvSpPr/>
          <p:nvPr/>
        </p:nvSpPr>
        <p:spPr>
          <a:xfrm>
            <a:off x="1741462" y="8489949"/>
            <a:ext cx="894606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E.g. wallToNorthOfTaxi, wallToSouthOfTaxi, passengerInTaxi etc.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7"/>
      <p:bldP build="whole" bldLvl="1" animBg="1" rev="0" advAuto="0" spid="123" grpId="4"/>
      <p:bldP build="whole" bldLvl="1" animBg="1" rev="0" advAuto="0" spid="124" grpId="5"/>
      <p:bldP build="whole" bldLvl="1" animBg="1" rev="0" advAuto="0" spid="127" grpId="6"/>
      <p:bldP build="whole" bldLvl="1" animBg="1" rev="0" advAuto="0" spid="125" grpId="3"/>
      <p:bldP build="whole" bldLvl="1" animBg="1" rev="0" advAuto="0" spid="126" grpId="2"/>
      <p:bldP build="whole" bldLvl="1" animBg="1" rev="0" advAuto="0" spid="12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What now?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xfrm>
            <a:off x="508000" y="2184400"/>
            <a:ext cx="11988800" cy="368171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Have nice OO formulations of problems in OOMDPs.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RMAX doesn’t leverage OOMDPs.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We want to leverage OO thinking for large problems.</a:t>
            </a:r>
          </a:p>
        </p:txBody>
      </p:sp>
      <p:pic>
        <p:nvPicPr>
          <p:cNvPr id="13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952" y="5787055"/>
            <a:ext cx="4832648" cy="3466529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2724199" y="7099300"/>
            <a:ext cx="1860154" cy="635000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Minecraft</a:t>
            </a:r>
          </a:p>
        </p:txBody>
      </p:sp>
      <p:pic>
        <p:nvPicPr>
          <p:cNvPr id="13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6625" y="5796453"/>
            <a:ext cx="5150316" cy="3447733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8542233" y="7099300"/>
            <a:ext cx="1359100" cy="635000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Robots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DOORMAX</a:t>
            </a:r>
          </a:p>
        </p:txBody>
      </p:sp>
      <p:sp>
        <p:nvSpPr>
          <p:cNvPr id="138" name="Shape 1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OOMDP take on RMAX.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Input: (state, action and resulting state) triples and PFs.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Output: transition dynamics.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A Knows-What-It-Knows (KWIK) algorithm.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DOORMAX Lingo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xfrm>
            <a:off x="508000" y="2628900"/>
            <a:ext cx="4739779" cy="1076673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Conditions</a:t>
            </a:r>
          </a:p>
        </p:txBody>
      </p:sp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9039" y="8127210"/>
            <a:ext cx="7428153" cy="65074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4159249" y="4543772"/>
            <a:ext cx="10287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000100</a:t>
            </a:r>
          </a:p>
        </p:txBody>
      </p:sp>
      <p:pic>
        <p:nvPicPr>
          <p:cNvPr id="144" name="Screen Shot 2015-03-04 at 10.33.5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6679" y="3807172"/>
            <a:ext cx="1393122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4749800" y="4130280"/>
            <a:ext cx="0" cy="50800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146" name="Shape 146"/>
          <p:cNvSpPr/>
          <p:nvPr/>
        </p:nvSpPr>
        <p:spPr>
          <a:xfrm>
            <a:off x="8637091" y="3802889"/>
            <a:ext cx="236904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110 xor 010 = *10</a:t>
            </a:r>
          </a:p>
        </p:txBody>
      </p:sp>
      <p:sp>
        <p:nvSpPr>
          <p:cNvPr id="147" name="Shape 147"/>
          <p:cNvSpPr/>
          <p:nvPr/>
        </p:nvSpPr>
        <p:spPr>
          <a:xfrm>
            <a:off x="3903935" y="3705572"/>
            <a:ext cx="176793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Wall to west</a:t>
            </a:r>
          </a:p>
        </p:txBody>
      </p:sp>
      <p:sp>
        <p:nvSpPr>
          <p:cNvPr id="148" name="Shape 148"/>
          <p:cNvSpPr/>
          <p:nvPr/>
        </p:nvSpPr>
        <p:spPr>
          <a:xfrm>
            <a:off x="7785434" y="2811636"/>
            <a:ext cx="407236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Xor</a:t>
            </a:r>
            <a:r>
              <a:rPr sz="3600">
                <a:solidFill>
                  <a:srgbClr val="414141"/>
                </a:solidFill>
              </a:rPr>
              <a:t> of conditions</a:t>
            </a:r>
          </a:p>
        </p:txBody>
      </p:sp>
      <p:sp>
        <p:nvSpPr>
          <p:cNvPr id="149" name="Shape 149"/>
          <p:cNvSpPr/>
          <p:nvPr/>
        </p:nvSpPr>
        <p:spPr>
          <a:xfrm>
            <a:off x="590884" y="5422899"/>
            <a:ext cx="526983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Matching</a:t>
            </a:r>
            <a:r>
              <a:rPr sz="3600">
                <a:solidFill>
                  <a:srgbClr val="414141"/>
                </a:solidFill>
              </a:rPr>
              <a:t> of conditions</a:t>
            </a:r>
          </a:p>
        </p:txBody>
      </p:sp>
      <p:sp>
        <p:nvSpPr>
          <p:cNvPr id="150" name="Shape 150"/>
          <p:cNvSpPr/>
          <p:nvPr/>
        </p:nvSpPr>
        <p:spPr>
          <a:xfrm>
            <a:off x="7716229" y="4508500"/>
            <a:ext cx="192477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414141"/>
              </a:solidFill>
            </a:endParaRPr>
          </a:p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Effects</a:t>
            </a:r>
          </a:p>
        </p:txBody>
      </p:sp>
      <p:sp>
        <p:nvSpPr>
          <p:cNvPr id="151" name="Shape 151"/>
          <p:cNvSpPr/>
          <p:nvPr/>
        </p:nvSpPr>
        <p:spPr>
          <a:xfrm>
            <a:off x="525549" y="7111999"/>
            <a:ext cx="285881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Predictions</a:t>
            </a:r>
          </a:p>
        </p:txBody>
      </p:sp>
      <p:sp>
        <p:nvSpPr>
          <p:cNvPr id="152" name="Shape 152"/>
          <p:cNvSpPr/>
          <p:nvPr/>
        </p:nvSpPr>
        <p:spPr>
          <a:xfrm>
            <a:off x="1974949" y="6128744"/>
            <a:ext cx="222230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**0 matches 101</a:t>
            </a:r>
          </a:p>
        </p:txBody>
      </p:sp>
      <p:sp>
        <p:nvSpPr>
          <p:cNvPr id="153" name="Shape 153"/>
          <p:cNvSpPr/>
          <p:nvPr/>
        </p:nvSpPr>
        <p:spPr>
          <a:xfrm>
            <a:off x="2015207" y="6505227"/>
            <a:ext cx="317048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**0 does not match 100</a:t>
            </a:r>
          </a:p>
        </p:txBody>
      </p:sp>
      <p:pic>
        <p:nvPicPr>
          <p:cNvPr id="15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08032" y="6283418"/>
            <a:ext cx="5827165" cy="198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32632" y="6659901"/>
            <a:ext cx="4852818" cy="198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afterEffect" presetClass="entr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presetClass="entr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presetClass="entr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8"/>
      <p:bldP build="whole" bldLvl="1" animBg="1" rev="0" advAuto="0" spid="146" grpId="7"/>
      <p:bldP build="whole" bldLvl="1" animBg="1" rev="0" advAuto="0" spid="155" grpId="13"/>
      <p:bldP build="whole" bldLvl="1" animBg="1" rev="0" advAuto="0" spid="144" grpId="2"/>
      <p:bldP build="whole" bldLvl="1" animBg="1" rev="0" advAuto="0" spid="153" grpId="10"/>
      <p:bldP build="whole" bldLvl="1" animBg="1" rev="0" advAuto="0" spid="147" grpId="3"/>
      <p:bldP build="whole" bldLvl="1" animBg="1" rev="0" advAuto="0" spid="150" grpId="11"/>
      <p:bldP build="whole" bldLvl="1" animBg="1" rev="0" advAuto="0" spid="145" grpId="4"/>
      <p:bldP build="whole" bldLvl="1" animBg="1" rev="0" advAuto="0" spid="141" grpId="1"/>
      <p:bldP build="whole" bldLvl="1" animBg="1" rev="0" advAuto="0" spid="143" grpId="5"/>
      <p:bldP build="whole" bldLvl="1" animBg="1" rev="0" advAuto="0" spid="151" grpId="14"/>
      <p:bldP build="whole" bldLvl="1" animBg="1" rev="0" advAuto="0" spid="142" grpId="15"/>
      <p:bldP build="whole" bldLvl="1" animBg="1" rev="0" advAuto="0" spid="148" grpId="6"/>
      <p:bldP build="whole" bldLvl="1" animBg="1" rev="0" advAuto="0" spid="154" grpId="12"/>
      <p:bldP build="whole" bldLvl="1" animBg="1" rev="0" advAuto="0" spid="152" grpId="9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491954" y="5873570"/>
            <a:ext cx="5990779" cy="897863"/>
          </a:xfrm>
          <a:prstGeom prst="rect">
            <a:avLst/>
          </a:prstGeom>
          <a:blipFill>
            <a:blip r:embed="rId2">
              <a:alphaModFix amt="53802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491954" y="5060829"/>
            <a:ext cx="5990779" cy="897863"/>
          </a:xfrm>
          <a:prstGeom prst="rect">
            <a:avLst/>
          </a:prstGeom>
          <a:blipFill>
            <a:blip r:embed="rId2">
              <a:alphaModFix amt="53802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393700" y="6867576"/>
            <a:ext cx="4962085" cy="1832295"/>
          </a:xfrm>
          <a:prstGeom prst="rect">
            <a:avLst/>
          </a:prstGeom>
          <a:blipFill>
            <a:blip r:embed="rId2">
              <a:alphaModFix amt="49765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278804" y="4167960"/>
            <a:ext cx="5990780" cy="445367"/>
          </a:xfrm>
          <a:prstGeom prst="rect">
            <a:avLst/>
          </a:prstGeom>
          <a:blipFill>
            <a:blip r:embed="rId2">
              <a:alphaModFix amt="53802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DOORMAX Learning</a:t>
            </a:r>
          </a:p>
        </p:txBody>
      </p:sp>
      <p:sp>
        <p:nvSpPr>
          <p:cNvPr id="162" name="Shape 162"/>
          <p:cNvSpPr/>
          <p:nvPr/>
        </p:nvSpPr>
        <p:spPr>
          <a:xfrm>
            <a:off x="939800" y="4819444"/>
            <a:ext cx="5628487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If there is no prediction that predicts the effect instantiate  one.</a:t>
            </a:r>
          </a:p>
        </p:txBody>
      </p:sp>
      <p:sp>
        <p:nvSpPr>
          <p:cNvPr id="163" name="Shape 163"/>
          <p:cNvSpPr/>
          <p:nvPr/>
        </p:nvSpPr>
        <p:spPr>
          <a:xfrm>
            <a:off x="927100" y="5819430"/>
            <a:ext cx="5256318" cy="1006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If there is a prediction, update its condition.</a:t>
            </a:r>
          </a:p>
        </p:txBody>
      </p:sp>
      <p:sp>
        <p:nvSpPr>
          <p:cNvPr id="164" name="Shape 164"/>
          <p:cNvSpPr/>
          <p:nvPr/>
        </p:nvSpPr>
        <p:spPr>
          <a:xfrm>
            <a:off x="431800" y="4571236"/>
            <a:ext cx="4885885" cy="527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500" u="sng">
                <a:solidFill>
                  <a:srgbClr val="414141"/>
                </a:solidFill>
              </a:rPr>
              <a:t>For each hypothesized effect:</a:t>
            </a:r>
          </a:p>
        </p:txBody>
      </p:sp>
      <p:sp>
        <p:nvSpPr>
          <p:cNvPr id="165" name="Shape 165"/>
          <p:cNvSpPr/>
          <p:nvPr/>
        </p:nvSpPr>
        <p:spPr>
          <a:xfrm>
            <a:off x="508000" y="6761986"/>
            <a:ext cx="4885885" cy="204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Rule out contradictory effect types (overlapping conditions or more than k of an effect type for an action).</a:t>
            </a:r>
          </a:p>
        </p:txBody>
      </p:sp>
      <p:pic>
        <p:nvPicPr>
          <p:cNvPr id="166" name="Screen Shot 2015-03-04 at 10.33.5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4059" y="2423289"/>
            <a:ext cx="2535041" cy="2218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97183" y="2477286"/>
            <a:ext cx="2535041" cy="221536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9275706" y="3278570"/>
            <a:ext cx="9676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East-&gt;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419100" y="2362391"/>
            <a:ext cx="6543482" cy="1006144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Given a state, an action and a resulting state: </a:t>
            </a:r>
          </a:p>
        </p:txBody>
      </p:sp>
      <p:sp>
        <p:nvSpPr>
          <p:cNvPr id="170" name="Shape 170"/>
          <p:cNvSpPr/>
          <p:nvPr/>
        </p:nvSpPr>
        <p:spPr>
          <a:xfrm>
            <a:off x="422479" y="3251391"/>
            <a:ext cx="6375009" cy="1006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If a failure condition, store condition for action and return.</a:t>
            </a:r>
          </a:p>
        </p:txBody>
      </p:sp>
      <p:sp>
        <p:nvSpPr>
          <p:cNvPr id="171" name="Shape 171"/>
          <p:cNvSpPr/>
          <p:nvPr/>
        </p:nvSpPr>
        <p:spPr>
          <a:xfrm>
            <a:off x="419100" y="3972166"/>
            <a:ext cx="6136487" cy="729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Hypothesize all possible effects.</a:t>
            </a:r>
          </a:p>
        </p:txBody>
      </p:sp>
      <p:sp>
        <p:nvSpPr>
          <p:cNvPr id="172" name="Shape 172"/>
          <p:cNvSpPr/>
          <p:nvPr/>
        </p:nvSpPr>
        <p:spPr>
          <a:xfrm>
            <a:off x="7168235" y="4975989"/>
            <a:ext cx="5484615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u="sng">
                <a:solidFill>
                  <a:srgbClr val="414141"/>
                </a:solidFill>
              </a:rPr>
              <a:t>Knowledge of East</a:t>
            </a:r>
            <a:endParaRPr sz="2400" u="sng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Pred: Add 1 to Agent X to 0 on (101011)</a:t>
            </a:r>
            <a:endParaRPr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Pred: Assign 0 to Agent X on (000100)</a:t>
            </a:r>
            <a:endParaRPr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Failure Conditions: (010000), (111000) </a:t>
            </a:r>
          </a:p>
        </p:txBody>
      </p:sp>
      <p:sp>
        <p:nvSpPr>
          <p:cNvPr id="173" name="Shape 173"/>
          <p:cNvSpPr/>
          <p:nvPr/>
        </p:nvSpPr>
        <p:spPr>
          <a:xfrm>
            <a:off x="8859666" y="7594822"/>
            <a:ext cx="2613237" cy="183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Assign 1 to Agent x</a:t>
            </a:r>
            <a:endParaRPr sz="2000">
              <a:solidFill>
                <a:srgbClr val="FFFFFF"/>
              </a:solidFill>
              <a:effectLst>
                <a:outerShdw sx="100000" sy="100000" kx="0" ky="0" algn="b" rotWithShape="0" blurRad="25400" dist="33948" dir="2700000">
                  <a:srgbClr val="3B3936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Add 1 to Agent x</a:t>
            </a:r>
          </a:p>
        </p:txBody>
      </p:sp>
      <p:sp>
        <p:nvSpPr>
          <p:cNvPr id="174" name="Shape 174"/>
          <p:cNvSpPr/>
          <p:nvPr/>
        </p:nvSpPr>
        <p:spPr>
          <a:xfrm>
            <a:off x="7191582" y="4555544"/>
            <a:ext cx="123170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(000100)</a:t>
            </a:r>
          </a:p>
        </p:txBody>
      </p:sp>
      <p:sp>
        <p:nvSpPr>
          <p:cNvPr id="175" name="Shape 175"/>
          <p:cNvSpPr/>
          <p:nvPr/>
        </p:nvSpPr>
        <p:spPr>
          <a:xfrm>
            <a:off x="7287661" y="4972272"/>
            <a:ext cx="5252294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u="sng">
                <a:solidFill>
                  <a:srgbClr val="414141"/>
                </a:solidFill>
              </a:rPr>
              <a:t>Knowledge of East</a:t>
            </a:r>
            <a:endParaRPr sz="2400" u="sng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Pred: Add 1 to Agent X to 0 </a:t>
            </a:r>
            <a:endParaRPr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on (101011)xor(000100) = (*0****)</a:t>
            </a:r>
            <a:endParaRPr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Pred: Assign 0 to Agent X on (000100)</a:t>
            </a:r>
            <a:endParaRPr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Pred: Assign 1 to Agent X on (000100)</a:t>
            </a:r>
            <a:endParaRPr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Failure Conditions: (010000), (111000) </a:t>
            </a:r>
          </a:p>
        </p:txBody>
      </p:sp>
      <p:sp>
        <p:nvSpPr>
          <p:cNvPr id="176" name="Shape 176"/>
          <p:cNvSpPr/>
          <p:nvPr/>
        </p:nvSpPr>
        <p:spPr>
          <a:xfrm>
            <a:off x="7236390" y="4972272"/>
            <a:ext cx="5354836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u="sng">
                <a:solidFill>
                  <a:srgbClr val="414141"/>
                </a:solidFill>
              </a:rPr>
              <a:t>Knowledge of East</a:t>
            </a:r>
            <a:endParaRPr sz="2400" u="sng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Pred: Add 1 to Agent X on (*0****)</a:t>
            </a:r>
            <a:endParaRPr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14141"/>
                </a:solidFill>
              </a:rPr>
              <a:t>Pred: Assign 0 to Agent X on (000100)</a:t>
            </a:r>
            <a:endParaRPr b="1"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14141"/>
                </a:solidFill>
              </a:rPr>
              <a:t>Pred: Assign 1 to Agent X on (000100)</a:t>
            </a:r>
            <a:endParaRPr b="1"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Failure Conditions: (010000), (111000) </a:t>
            </a:r>
          </a:p>
        </p:txBody>
      </p:sp>
      <p:sp>
        <p:nvSpPr>
          <p:cNvPr id="177" name="Shape 177"/>
          <p:cNvSpPr/>
          <p:nvPr/>
        </p:nvSpPr>
        <p:spPr>
          <a:xfrm>
            <a:off x="7304040" y="4972272"/>
            <a:ext cx="521300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u="sng">
                <a:solidFill>
                  <a:srgbClr val="414141"/>
                </a:solidFill>
              </a:rPr>
              <a:t>Knowledge of East</a:t>
            </a:r>
            <a:endParaRPr sz="2400" u="sng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Pred: Add 1 to Agent X on (*0****)</a:t>
            </a:r>
            <a:endParaRPr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Failure Conditions: (010000), (111000) </a:t>
            </a:r>
          </a:p>
        </p:txBody>
      </p:sp>
      <p:sp>
        <p:nvSpPr>
          <p:cNvPr id="178" name="Shape 178"/>
          <p:cNvSpPr/>
          <p:nvPr/>
        </p:nvSpPr>
        <p:spPr>
          <a:xfrm>
            <a:off x="7171500" y="4972272"/>
            <a:ext cx="54846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u="sng">
                <a:solidFill>
                  <a:srgbClr val="414141"/>
                </a:solidFill>
              </a:rPr>
              <a:t>Knowledge of East</a:t>
            </a:r>
            <a:endParaRPr sz="2400" u="sng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Pred: Add 1 to Agent X to 0 on (101011)</a:t>
            </a:r>
            <a:endParaRPr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Pred: Assign 0 to Agent X on (000100)</a:t>
            </a:r>
            <a:endParaRPr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Pred: Assign 1 to Agent X on (000100)</a:t>
            </a:r>
            <a:endParaRPr sz="2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Failure Conditions: (010000), (111000) </a:t>
            </a:r>
          </a:p>
        </p:txBody>
      </p:sp>
      <p:sp>
        <p:nvSpPr>
          <p:cNvPr id="179" name="Shape 179"/>
          <p:cNvSpPr/>
          <p:nvPr/>
        </p:nvSpPr>
        <p:spPr>
          <a:xfrm>
            <a:off x="9139328" y="8510969"/>
            <a:ext cx="2053913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180" name="Shape 180"/>
          <p:cNvSpPr/>
          <p:nvPr/>
        </p:nvSpPr>
        <p:spPr>
          <a:xfrm>
            <a:off x="9202828" y="8815769"/>
            <a:ext cx="2053913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after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after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presetClass="entr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afterEffect" presetClass="entr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presetClass="exi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afterEffect" presetClass="entr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afterEffect" presetClass="entr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afterEffect" presetClass="exi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afterEffect" presetClass="entr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presetClass="exi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afterEffect" presetClass="entr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afterEffect" presetClass="entr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afterEffect" presetClass="exi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afterEffect" presetClass="entr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afterEffect" presetClass="exi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presetClass="exi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afterEffect" presetClass="entr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afterEffect" presetClass="entr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afterEffect" presetClass="exi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afterEffect" presetClass="exi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presetClass="exi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afterEffect" presetClass="exit" presetSubtype="0" presetID="1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afterEffect" presetClass="entr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23"/>
      <p:bldP build="whole" bldLvl="1" animBg="1" rev="0" advAuto="0" spid="160" grpId="13"/>
      <p:bldP build="whole" bldLvl="1" animBg="1" rev="0" advAuto="0" spid="159" grpId="28"/>
      <p:bldP build="whole" bldLvl="1" animBg="1" rev="0" advAuto="0" spid="170" grpId="2"/>
      <p:bldP build="whole" bldLvl="1" animBg="1" rev="0" advAuto="0" spid="160" grpId="18"/>
      <p:bldP build="whole" bldLvl="1" animBg="1" rev="0" advAuto="0" spid="159" grpId="31"/>
      <p:bldP build="whole" bldLvl="1" animBg="1" rev="0" advAuto="0" spid="158" grpId="17"/>
      <p:bldP build="whole" bldLvl="1" animBg="1" rev="0" advAuto="0" spid="168" grpId="10"/>
      <p:bldP build="whole" bldLvl="1" animBg="1" rev="0" advAuto="0" spid="158" grpId="25"/>
      <p:bldP build="whole" bldLvl="1" animBg="1" rev="0" advAuto="0" spid="162" grpId="5"/>
      <p:bldP build="whole" bldLvl="1" animBg="1" rev="0" advAuto="0" spid="166" grpId="8"/>
      <p:bldP build="whole" bldLvl="1" animBg="1" rev="0" advAuto="0" spid="180" grpId="24"/>
      <p:bldP build="whole" bldLvl="1" animBg="1" rev="0" advAuto="0" spid="176" grpId="27"/>
      <p:bldP build="whole" bldLvl="1" animBg="1" rev="0" advAuto="0" spid="171" grpId="3"/>
      <p:bldP build="whole" bldLvl="1" animBg="1" rev="0" advAuto="0" spid="165" grpId="7"/>
      <p:bldP build="whole" bldLvl="1" animBg="1" rev="0" advAuto="0" spid="180" grpId="30"/>
      <p:bldP build="whole" bldLvl="1" animBg="1" rev="0" advAuto="0" spid="178" grpId="16"/>
      <p:bldP build="whole" bldLvl="1" animBg="1" rev="0" advAuto="0" spid="176" grpId="32"/>
      <p:bldP build="whole" bldLvl="1" animBg="1" rev="0" advAuto="0" spid="177" grpId="33"/>
      <p:bldP build="whole" bldLvl="1" animBg="1" rev="0" advAuto="0" spid="163" grpId="6"/>
      <p:bldP build="whole" bldLvl="1" animBg="1" rev="0" advAuto="0" spid="178" grpId="20"/>
      <p:bldP build="whole" bldLvl="1" animBg="1" rev="0" advAuto="0" spid="157" grpId="22"/>
      <p:bldP build="whole" bldLvl="1" animBg="1" rev="0" advAuto="0" spid="164" grpId="4"/>
      <p:bldP build="whole" bldLvl="1" animBg="1" rev="0" advAuto="0" spid="157" grpId="29"/>
      <p:bldP build="whole" bldLvl="1" animBg="1" rev="0" advAuto="0" spid="173" grpId="14"/>
      <p:bldP build="whole" bldLvl="1" animBg="1" rev="0" advAuto="0" spid="175" grpId="21"/>
      <p:bldP build="whole" bldLvl="1" animBg="1" rev="0" advAuto="0" spid="169" grpId="1"/>
      <p:bldP build="whole" bldLvl="1" animBg="1" rev="0" advAuto="0" spid="175" grpId="26"/>
      <p:bldP build="whole" bldLvl="1" animBg="1" rev="0" advAuto="0" spid="174" grpId="9"/>
      <p:bldP build="whole" bldLvl="1" animBg="1" rev="0" advAuto="0" spid="172" grpId="12"/>
      <p:bldP build="whole" bldLvl="1" animBg="1" rev="0" advAuto="0" spid="172" grpId="15"/>
      <p:bldP build="whole" bldLvl="1" animBg="1" rev="0" advAuto="0" spid="179" grpId="19"/>
      <p:bldP build="whole" bldLvl="1" animBg="1" rev="0" advAuto="0" spid="167" grpId="1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DOORMAX Prediction 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xfrm>
            <a:off x="390740" y="3895499"/>
            <a:ext cx="6888781" cy="2051617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else pool the effects of all predictions whose conditions match the current state into a pool of effects.</a:t>
            </a:r>
          </a:p>
        </p:txBody>
      </p:sp>
      <p:sp>
        <p:nvSpPr>
          <p:cNvPr id="184" name="Shape 184"/>
          <p:cNvSpPr/>
          <p:nvPr/>
        </p:nvSpPr>
        <p:spPr>
          <a:xfrm>
            <a:off x="330200" y="5191512"/>
            <a:ext cx="6628861" cy="23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If any effects contradict or pool is empty, return don’t know.</a:t>
            </a:r>
          </a:p>
        </p:txBody>
      </p:sp>
      <p:sp>
        <p:nvSpPr>
          <p:cNvPr id="185" name="Shape 185"/>
          <p:cNvSpPr/>
          <p:nvPr/>
        </p:nvSpPr>
        <p:spPr>
          <a:xfrm>
            <a:off x="419100" y="6184900"/>
            <a:ext cx="6628861" cy="2315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else return the state that results from applying all effects.</a:t>
            </a:r>
          </a:p>
        </p:txBody>
      </p:sp>
      <p:pic>
        <p:nvPicPr>
          <p:cNvPr id="186" name="Screen Shot 2015-03-04 at 10.33.5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8315" y="2226192"/>
            <a:ext cx="2535041" cy="2218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7365" y="4581417"/>
            <a:ext cx="4690429" cy="38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47365" y="5174772"/>
            <a:ext cx="4690429" cy="46337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8228235" y="6232417"/>
            <a:ext cx="1" cy="514992"/>
          </a:xfrm>
          <a:prstGeom prst="line">
            <a:avLst/>
          </a:prstGeom>
          <a:ln w="25400">
            <a:solidFill>
              <a:srgbClr val="6C7C4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190" name="Shape 190"/>
          <p:cNvSpPr/>
          <p:nvPr/>
        </p:nvSpPr>
        <p:spPr>
          <a:xfrm>
            <a:off x="390740" y="2358306"/>
            <a:ext cx="6888781" cy="119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Given a state and action:</a:t>
            </a:r>
          </a:p>
        </p:txBody>
      </p:sp>
      <p:sp>
        <p:nvSpPr>
          <p:cNvPr id="191" name="Shape 191"/>
          <p:cNvSpPr/>
          <p:nvPr/>
        </p:nvSpPr>
        <p:spPr>
          <a:xfrm>
            <a:off x="390740" y="3187394"/>
            <a:ext cx="6888781" cy="1022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If failure condition for the action, predict current state.</a:t>
            </a:r>
          </a:p>
        </p:txBody>
      </p:sp>
      <p:sp>
        <p:nvSpPr>
          <p:cNvPr id="192" name="Shape 192"/>
          <p:cNvSpPr/>
          <p:nvPr/>
        </p:nvSpPr>
        <p:spPr>
          <a:xfrm>
            <a:off x="6956655" y="6833684"/>
            <a:ext cx="2770987" cy="2770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Assign Agent x to 1</a:t>
            </a:r>
            <a:endParaRPr sz="2000">
              <a:solidFill>
                <a:srgbClr val="FFFFFF"/>
              </a:solidFill>
              <a:effectLst>
                <a:outerShdw sx="100000" sy="100000" kx="0" ky="0" algn="b" rotWithShape="0" blurRad="25400" dist="33948" dir="2700000">
                  <a:srgbClr val="3B3936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Add 1 to Agent x</a:t>
            </a:r>
          </a:p>
        </p:txBody>
      </p:sp>
      <p:pic>
        <p:nvPicPr>
          <p:cNvPr id="193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62393" y="6843197"/>
            <a:ext cx="2596830" cy="226936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10877649" y="3001316"/>
            <a:ext cx="123170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(000100)</a:t>
            </a:r>
          </a:p>
        </p:txBody>
      </p:sp>
      <p:sp>
        <p:nvSpPr>
          <p:cNvPr id="195" name="Shape 195"/>
          <p:cNvSpPr/>
          <p:nvPr/>
        </p:nvSpPr>
        <p:spPr>
          <a:xfrm>
            <a:off x="9869609" y="7977878"/>
            <a:ext cx="394176" cy="1"/>
          </a:xfrm>
          <a:prstGeom prst="line">
            <a:avLst/>
          </a:prstGeom>
          <a:ln w="25400">
            <a:solidFill>
              <a:srgbClr val="6C7C4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196" name="Shape 196"/>
          <p:cNvSpPr/>
          <p:nvPr/>
        </p:nvSpPr>
        <p:spPr>
          <a:xfrm>
            <a:off x="749300" y="4286307"/>
            <a:ext cx="6360121" cy="1416001"/>
          </a:xfrm>
          <a:prstGeom prst="rect">
            <a:avLst/>
          </a:prstGeom>
          <a:blipFill>
            <a:blip r:embed="rId7">
              <a:alphaModFix amt="50248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787400" y="6756094"/>
            <a:ext cx="5314355" cy="1416001"/>
          </a:xfrm>
          <a:prstGeom prst="rect">
            <a:avLst/>
          </a:prstGeom>
          <a:blipFill>
            <a:blip r:embed="rId7">
              <a:alphaModFix amt="50084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7277581" y="5638141"/>
            <a:ext cx="365313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Failure Conditions: (none)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after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after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after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afterEffect" presetClass="entr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presetClass="entr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afterEffect" presetClass="entr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afterEffect" presetClass="entr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afterEffect" presetClass="exi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2"/>
      <p:bldP build="whole" bldLvl="1" animBg="1" rev="0" advAuto="0" spid="192" grpId="11"/>
      <p:bldP build="whole" bldLvl="1" animBg="1" rev="0" advAuto="0" spid="189" grpId="12"/>
      <p:bldP build="whole" bldLvl="1" animBg="1" rev="0" advAuto="0" spid="187" grpId="8"/>
      <p:bldP build="whole" bldLvl="1" animBg="1" rev="0" advAuto="0" spid="193" grpId="14"/>
      <p:bldP build="whole" bldLvl="1" animBg="1" rev="0" advAuto="0" spid="197" grpId="16"/>
      <p:bldP build="whole" bldLvl="1" animBg="1" rev="0" advAuto="0" spid="196" grpId="17"/>
      <p:bldP build="whole" bldLvl="1" animBg="1" rev="0" advAuto="0" spid="186" grpId="6"/>
      <p:bldP build="whole" bldLvl="1" animBg="1" rev="0" advAuto="0" spid="194" grpId="10"/>
      <p:bldP build="whole" bldLvl="1" animBg="1" rev="0" advAuto="0" spid="195" grpId="15"/>
      <p:bldP build="whole" bldLvl="1" animBg="1" rev="0" advAuto="0" spid="184" grpId="4"/>
      <p:bldP build="whole" bldLvl="1" animBg="1" rev="0" advAuto="0" spid="185" grpId="5"/>
      <p:bldP build="whole" bldLvl="1" animBg="1" rev="0" advAuto="0" spid="188" grpId="7"/>
      <p:bldP build="whole" bldLvl="1" animBg="1" rev="0" advAuto="0" spid="198" grpId="9"/>
      <p:bldP build="whole" bldLvl="1" animBg="1" rev="0" advAuto="0" spid="196" grpId="13"/>
      <p:bldP build="whole" bldLvl="1" animBg="1" rev="0" advAuto="0" spid="183" grpId="3"/>
      <p:bldP build="whole" bldLvl="1" animBg="1" rev="0" advAuto="0" spid="19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DOORMAX Problem(1/2)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xfrm>
            <a:off x="508000" y="2628900"/>
            <a:ext cx="9681617" cy="170735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Suppose taxi has moved around but hasn’t encountered the passenger much </a:t>
            </a:r>
          </a:p>
        </p:txBody>
      </p:sp>
      <p:pic>
        <p:nvPicPr>
          <p:cNvPr id="20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39" y="7002529"/>
            <a:ext cx="7428153" cy="650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3435" y="4383212"/>
            <a:ext cx="7446561" cy="650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1871" y="6323806"/>
            <a:ext cx="1955834" cy="1707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83278" y="3736611"/>
            <a:ext cx="1953020" cy="170735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2415232" y="8064499"/>
            <a:ext cx="365313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Failure Conditions: (none)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1"/>
      <p:bldP build="whole" bldLvl="1" animBg="1" rev="0" advAuto="0" spid="206" grpId="5"/>
      <p:bldP build="whole" bldLvl="1" animBg="1" rev="0" advAuto="0" spid="204" grpId="4"/>
      <p:bldP build="whole" bldLvl="1" animBg="1" rev="0" advAuto="0" spid="202" grpId="3"/>
      <p:bldP build="whole" bldLvl="1" animBg="1" rev="0" advAuto="0" spid="205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DOORMAX Problem(2/2)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xfrm>
            <a:off x="508000" y="2628900"/>
            <a:ext cx="119888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Consider the following scenario:</a:t>
            </a:r>
          </a:p>
        </p:txBody>
      </p:sp>
      <p:pic>
        <p:nvPicPr>
          <p:cNvPr id="21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5231" y="3666211"/>
            <a:ext cx="2882138" cy="252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639" y="7843009"/>
            <a:ext cx="5636460" cy="493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435" y="6874593"/>
            <a:ext cx="5654869" cy="49417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6145237" y="7695418"/>
            <a:ext cx="788963" cy="78896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6145237" y="6727197"/>
            <a:ext cx="788963" cy="788963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a</a:t>
            </a:r>
          </a:p>
        </p:txBody>
      </p:sp>
      <p:sp>
        <p:nvSpPr>
          <p:cNvPr id="215" name="Shape 215"/>
          <p:cNvSpPr/>
          <p:nvPr/>
        </p:nvSpPr>
        <p:spPr>
          <a:xfrm>
            <a:off x="7183133" y="6595003"/>
            <a:ext cx="2158472" cy="2158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Predicted Effect: subtract 1 from agent’s X</a:t>
            </a:r>
            <a:endParaRPr sz="2000">
              <a:solidFill>
                <a:srgbClr val="FFFFFF"/>
              </a:solidFill>
              <a:effectLst>
                <a:outerShdw sx="100000" sy="100000" kx="0" ky="0" algn="b" rotWithShape="0" blurRad="25400" dist="33948" dir="2700000">
                  <a:srgbClr val="3B3936"/>
                </a:outerShdw>
              </a:effectLst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5272583" y="4622799"/>
            <a:ext cx="121503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(000011)</a:t>
            </a:r>
          </a:p>
        </p:txBody>
      </p:sp>
      <p:sp>
        <p:nvSpPr>
          <p:cNvPr id="217" name="Shape 217"/>
          <p:cNvSpPr/>
          <p:nvPr/>
        </p:nvSpPr>
        <p:spPr>
          <a:xfrm>
            <a:off x="9400916" y="7674239"/>
            <a:ext cx="412751" cy="1"/>
          </a:xfrm>
          <a:prstGeom prst="line">
            <a:avLst/>
          </a:prstGeom>
          <a:ln w="25400">
            <a:solidFill>
              <a:srgbClr val="6C7C4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218" name="Shape 218"/>
          <p:cNvSpPr/>
          <p:nvPr/>
        </p:nvSpPr>
        <p:spPr>
          <a:xfrm>
            <a:off x="6134100" y="4401823"/>
            <a:ext cx="0" cy="330201"/>
          </a:xfrm>
          <a:prstGeom prst="line">
            <a:avLst/>
          </a:prstGeom>
          <a:ln w="25400">
            <a:solidFill>
              <a:srgbClr val="6C7C4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219" name="Shape 219"/>
          <p:cNvSpPr/>
          <p:nvPr/>
        </p:nvSpPr>
        <p:spPr>
          <a:xfrm>
            <a:off x="5045221" y="3896361"/>
            <a:ext cx="23848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Passenger in taxi</a:t>
            </a:r>
          </a:p>
        </p:txBody>
      </p:sp>
      <p:sp>
        <p:nvSpPr>
          <p:cNvPr id="220" name="Shape 220"/>
          <p:cNvSpPr/>
          <p:nvPr/>
        </p:nvSpPr>
        <p:spPr>
          <a:xfrm>
            <a:off x="5427588" y="5257799"/>
            <a:ext cx="242902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Taxi at passenger</a:t>
            </a:r>
          </a:p>
        </p:txBody>
      </p:sp>
      <p:sp>
        <p:nvSpPr>
          <p:cNvPr id="221" name="Shape 221"/>
          <p:cNvSpPr/>
          <p:nvPr/>
        </p:nvSpPr>
        <p:spPr>
          <a:xfrm flipV="1">
            <a:off x="6263032" y="5045793"/>
            <a:ext cx="1" cy="300907"/>
          </a:xfrm>
          <a:prstGeom prst="line">
            <a:avLst/>
          </a:prstGeom>
          <a:ln w="25400">
            <a:solidFill>
              <a:srgbClr val="6C7C4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222" name="Shape 222"/>
          <p:cNvSpPr/>
          <p:nvPr/>
        </p:nvSpPr>
        <p:spPr>
          <a:xfrm>
            <a:off x="942032" y="8477556"/>
            <a:ext cx="365313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Failure Conditions: (none)</a:t>
            </a:r>
          </a:p>
        </p:txBody>
      </p:sp>
      <p:pic>
        <p:nvPicPr>
          <p:cNvPr id="223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72977" y="6401167"/>
            <a:ext cx="2904468" cy="2551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/>
          <p:nvPr/>
        </p:nvPicPr>
        <p:blipFill>
          <a:blip r:embed="rId8">
            <a:extLst/>
          </a:blip>
          <a:srcRect l="0" t="0" r="0" b="0"/>
          <a:stretch>
            <a:fillRect/>
          </a:stretch>
        </p:blipFill>
        <p:spPr>
          <a:xfrm>
            <a:off x="9709629" y="3028219"/>
            <a:ext cx="2882139" cy="252277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10472935" y="3365499"/>
            <a:ext cx="135552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(Wanted)</a:t>
            </a:r>
          </a:p>
        </p:txBody>
      </p:sp>
      <p:sp>
        <p:nvSpPr>
          <p:cNvPr id="226" name="Shape 226"/>
          <p:cNvSpPr/>
          <p:nvPr/>
        </p:nvSpPr>
        <p:spPr>
          <a:xfrm>
            <a:off x="10628434" y="6700523"/>
            <a:ext cx="160422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(Predicted)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after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presetClass="entr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afterEffect" presetClass="entr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afterEffect" presetClass="entr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presetClass="entr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afterEffect" presetClass="entr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2"/>
      <p:bldP build="whole" bldLvl="1" animBg="1" rev="0" advAuto="0" spid="215" grpId="11"/>
      <p:bldP build="whole" bldLvl="1" animBg="1" rev="0" advAuto="0" spid="220" grpId="6"/>
      <p:bldP build="whole" bldLvl="1" animBg="1" rev="0" advAuto="0" spid="221" grpId="5"/>
      <p:bldP build="whole" bldLvl="1" animBg="1" rev="0" advAuto="0" spid="213" grpId="12"/>
      <p:bldP build="whole" bldLvl="1" animBg="1" rev="0" advAuto="0" spid="218" grpId="3"/>
      <p:bldP build="whole" bldLvl="1" animBg="1" rev="0" advAuto="0" spid="223" grpId="14"/>
      <p:bldP build="whole" bldLvl="1" animBg="1" rev="0" advAuto="0" spid="214" grpId="10"/>
      <p:bldP build="whole" bldLvl="1" animBg="1" rev="0" advAuto="0" spid="222" grpId="9"/>
      <p:bldP build="whole" bldLvl="1" animBg="1" rev="0" advAuto="0" spid="211" grpId="8"/>
      <p:bldP build="whole" bldLvl="1" animBg="1" rev="0" advAuto="0" spid="216" grpId="4"/>
      <p:bldP build="whole" bldLvl="1" animBg="1" rev="0" advAuto="0" spid="225" grpId="16"/>
      <p:bldP build="whole" bldLvl="1" animBg="1" rev="0" advAuto="0" spid="219" grpId="1"/>
      <p:bldP build="whole" bldLvl="1" animBg="1" rev="0" advAuto="0" spid="226" grpId="15"/>
      <p:bldP build="whole" bldLvl="1" animBg="1" rev="0" advAuto="0" spid="217" grpId="13"/>
      <p:bldP build="whole" bldLvl="1" animBg="1" rev="0" advAuto="0" spid="212" grpId="7"/>
      <p:bldP build="whole" bldLvl="1" animBg="1" rev="0" advAuto="0" spid="224" grpId="17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xfrm>
            <a:off x="520700" y="800100"/>
            <a:ext cx="119888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DOORMAX Solutions (1/2)</a:t>
            </a:r>
          </a:p>
        </p:txBody>
      </p:sp>
      <p:sp>
        <p:nvSpPr>
          <p:cNvPr id="229" name="Shape 229"/>
          <p:cNvSpPr/>
          <p:nvPr>
            <p:ph type="body" idx="1"/>
          </p:nvPr>
        </p:nvSpPr>
        <p:spPr>
          <a:xfrm>
            <a:off x="508000" y="2374900"/>
            <a:ext cx="10213628" cy="1219200"/>
          </a:xfrm>
          <a:prstGeom prst="rect">
            <a:avLst/>
          </a:prstGeom>
        </p:spPr>
        <p:txBody>
          <a:bodyPr/>
          <a:lstStyle>
            <a:lvl1pPr marL="446404" indent="-446404" defTabSz="554990">
              <a:spcBef>
                <a:spcPts val="2200"/>
              </a:spcBef>
              <a:defRPr sz="342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414141"/>
                </a:solidFill>
              </a:rPr>
              <a:t>Store individual pools and failure conditions for each attribute.</a:t>
            </a:r>
          </a:p>
        </p:txBody>
      </p:sp>
      <p:pic>
        <p:nvPicPr>
          <p:cNvPr id="23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39" y="8224009"/>
            <a:ext cx="5636460" cy="493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0435" y="6239593"/>
            <a:ext cx="5654869" cy="49417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6907237" y="8076418"/>
            <a:ext cx="788963" cy="78896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7034237" y="6092197"/>
            <a:ext cx="788963" cy="788963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a</a:t>
            </a:r>
          </a:p>
        </p:txBody>
      </p:sp>
      <p:sp>
        <p:nvSpPr>
          <p:cNvPr id="234" name="Shape 234"/>
          <p:cNvSpPr/>
          <p:nvPr/>
        </p:nvSpPr>
        <p:spPr>
          <a:xfrm>
            <a:off x="7809014" y="5642917"/>
            <a:ext cx="1880411" cy="1880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Predicted Effect: subtract 1 from agent’s X</a:t>
            </a:r>
            <a:endParaRPr>
              <a:solidFill>
                <a:srgbClr val="FFFFFF"/>
              </a:solidFill>
              <a:effectLst>
                <a:outerShdw sx="100000" sy="100000" kx="0" ky="0" algn="b" rotWithShape="0" blurRad="25400" dist="33948" dir="2700000">
                  <a:srgbClr val="3B3936"/>
                </a:outerShdw>
              </a:effectLst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7852738" y="7574419"/>
            <a:ext cx="1792962" cy="1792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36" name="Shape 236"/>
          <p:cNvSpPr/>
          <p:nvPr/>
        </p:nvSpPr>
        <p:spPr>
          <a:xfrm flipV="1">
            <a:off x="9805660" y="8146065"/>
            <a:ext cx="785568" cy="502635"/>
          </a:xfrm>
          <a:prstGeom prst="line">
            <a:avLst/>
          </a:prstGeom>
          <a:ln w="12700">
            <a:solidFill>
              <a:srgbClr val="D93E2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237" name="Shape 237"/>
          <p:cNvSpPr/>
          <p:nvPr/>
        </p:nvSpPr>
        <p:spPr>
          <a:xfrm>
            <a:off x="9947440" y="6598693"/>
            <a:ext cx="779983" cy="779983"/>
          </a:xfrm>
          <a:prstGeom prst="line">
            <a:avLst/>
          </a:prstGeom>
          <a:ln w="25400">
            <a:solidFill>
              <a:srgbClr val="6C7C4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238" name="Shape 238"/>
          <p:cNvSpPr/>
          <p:nvPr/>
        </p:nvSpPr>
        <p:spPr>
          <a:xfrm>
            <a:off x="10240145" y="7230822"/>
            <a:ext cx="95983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14141"/>
                </a:solidFill>
              </a:rPr>
              <a:t>???</a:t>
            </a:r>
          </a:p>
        </p:txBody>
      </p:sp>
      <p:sp>
        <p:nvSpPr>
          <p:cNvPr id="239" name="Shape 239"/>
          <p:cNvSpPr/>
          <p:nvPr/>
        </p:nvSpPr>
        <p:spPr>
          <a:xfrm>
            <a:off x="508000" y="3387725"/>
            <a:ext cx="10213628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394715" indent="-394715" algn="l" defTabSz="490727">
              <a:spcBef>
                <a:spcPts val="2000"/>
              </a:spcBef>
              <a:buClr>
                <a:srgbClr val="929292"/>
              </a:buClr>
              <a:buSzPct val="60000"/>
              <a:buFont typeface="Zapf Dingbats"/>
              <a:buChar char="❖"/>
              <a:defRPr sz="3024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24">
                <a:solidFill>
                  <a:srgbClr val="414141"/>
                </a:solidFill>
              </a:rPr>
              <a:t>Return don’t know if a pool that is both empty and for which the corresponding action is not a failure condition.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after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2"/>
      <p:bldP build="whole" bldLvl="1" animBg="1" rev="0" advAuto="0" spid="237" grpId="7"/>
      <p:bldP build="whole" bldLvl="1" animBg="1" rev="0" advAuto="0" spid="234" grpId="1"/>
      <p:bldP build="whole" bldLvl="1" animBg="1" rev="0" advAuto="0" spid="232" grpId="6"/>
      <p:bldP build="whole" bldLvl="1" animBg="1" rev="0" advAuto="0" spid="235" grpId="5"/>
      <p:bldP build="whole" bldLvl="1" animBg="1" rev="0" advAuto="0" spid="238" grpId="9"/>
      <p:bldP build="whole" bldLvl="1" animBg="1" rev="0" advAuto="0" spid="239" grpId="10"/>
      <p:bldP build="whole" bldLvl="1" animBg="1" rev="0" advAuto="0" spid="231" grpId="3"/>
      <p:bldP build="whole" bldLvl="1" animBg="1" rev="0" advAuto="0" spid="230" grpId="4"/>
      <p:bldP build="whole" bldLvl="1" animBg="1" rev="0" advAuto="0" spid="236" grpId="8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DOORMAX Solutions (2/2)</a:t>
            </a:r>
          </a:p>
        </p:txBody>
      </p:sp>
      <p:sp>
        <p:nvSpPr>
          <p:cNvPr id="242" name="Shape 242"/>
          <p:cNvSpPr/>
          <p:nvPr/>
        </p:nvSpPr>
        <p:spPr>
          <a:xfrm>
            <a:off x="861425" y="2133599"/>
            <a:ext cx="10129839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End result is a prediction pool for each attribute — we return “don’t know” if there is a pool that is both empty and for which the action is not a known failure condition on the attribute.</a:t>
            </a:r>
          </a:p>
        </p:txBody>
      </p:sp>
      <p:pic>
        <p:nvPicPr>
          <p:cNvPr id="24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4309" y="5397500"/>
            <a:ext cx="8536182" cy="228021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3783114" y="7792012"/>
            <a:ext cx="1880411" cy="1880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Effect: subtract 1 from agent’s X</a:t>
            </a:r>
            <a:endParaRPr>
              <a:solidFill>
                <a:srgbClr val="FFFFFF"/>
              </a:solidFill>
              <a:effectLst>
                <a:outerShdw sx="100000" sy="100000" kx="0" ky="0" algn="b" rotWithShape="0" blurRad="25400" dist="33948" dir="2700000">
                  <a:srgbClr val="3B3936"/>
                </a:outerShdw>
              </a:effectLst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5700814" y="7792012"/>
            <a:ext cx="1880411" cy="1880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Effect: subtract 1 from agent’s Y</a:t>
            </a:r>
            <a:endParaRPr>
              <a:solidFill>
                <a:srgbClr val="FFFFFF"/>
              </a:solidFill>
              <a:effectLst>
                <a:outerShdw sx="100000" sy="100000" kx="0" ky="0" algn="b" rotWithShape="0" blurRad="25400" dist="33948" dir="2700000">
                  <a:srgbClr val="3B3936"/>
                </a:outerShdw>
              </a:effectLst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7618514" y="7792012"/>
            <a:ext cx="1880411" cy="1880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Motivations</a:t>
            </a:r>
          </a:p>
        </p:txBody>
      </p:sp>
      <p:pic>
        <p:nvPicPr>
          <p:cNvPr id="4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869" y="5760084"/>
            <a:ext cx="3547755" cy="3006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310" y="2584802"/>
            <a:ext cx="6321247" cy="537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2967" y="3883289"/>
            <a:ext cx="2738622" cy="2307826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9656586" y="2717799"/>
            <a:ext cx="140240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Move</a:t>
            </a:r>
          </a:p>
        </p:txBody>
      </p:sp>
      <p:pic>
        <p:nvPicPr>
          <p:cNvPr id="5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3673" y="3041650"/>
            <a:ext cx="5812021" cy="581202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8832475" y="3536949"/>
            <a:ext cx="325383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Destroy Block</a:t>
            </a:r>
          </a:p>
        </p:txBody>
      </p:sp>
      <p:sp>
        <p:nvSpPr>
          <p:cNvPr id="54" name="Shape 54"/>
          <p:cNvSpPr/>
          <p:nvPr/>
        </p:nvSpPr>
        <p:spPr>
          <a:xfrm>
            <a:off x="9766248" y="4356099"/>
            <a:ext cx="13862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Smelt</a:t>
            </a:r>
          </a:p>
        </p:txBody>
      </p:sp>
      <p:sp>
        <p:nvSpPr>
          <p:cNvPr id="55" name="Shape 55"/>
          <p:cNvSpPr/>
          <p:nvPr/>
        </p:nvSpPr>
        <p:spPr>
          <a:xfrm>
            <a:off x="8970067" y="800099"/>
            <a:ext cx="2369047" cy="680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0">
                <a:solidFill>
                  <a:srgbClr val="414141"/>
                </a:solidFill>
              </a:rPr>
              <a:t>?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nodeType="after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nodeType="afterEffect" presetClass="exi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" grpId="5"/>
      <p:bldP build="whole" bldLvl="1" animBg="1" rev="0" advAuto="0" spid="49" grpId="8"/>
      <p:bldP build="whole" bldLvl="1" animBg="1" rev="0" advAuto="0" spid="52" grpId="6"/>
      <p:bldP build="whole" bldLvl="1" animBg="1" rev="0" advAuto="0" spid="49" grpId="1"/>
      <p:bldP build="whole" bldLvl="1" animBg="1" rev="0" advAuto="0" spid="53" grpId="4"/>
      <p:bldP build="whole" bldLvl="1" animBg="1" rev="0" advAuto="0" spid="55" grpId="7"/>
      <p:bldP build="whole" bldLvl="1" animBg="1" rev="0" advAuto="0" spid="51" grpId="3"/>
      <p:bldP build="whole" bldLvl="1" animBg="1" rev="0" advAuto="0" spid="50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DOORMAX Results</a:t>
            </a:r>
          </a:p>
        </p:txBody>
      </p:sp>
      <p:pic>
        <p:nvPicPr>
          <p:cNvPr id="24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8721" y="3048000"/>
            <a:ext cx="9647358" cy="4823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xfrm>
            <a:off x="508000" y="793750"/>
            <a:ext cx="119888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What about Minecraft?</a:t>
            </a:r>
          </a:p>
        </p:txBody>
      </p:sp>
      <p:pic>
        <p:nvPicPr>
          <p:cNvPr id="25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3877" y="3960663"/>
            <a:ext cx="5421646" cy="411091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3365500" y="5844306"/>
            <a:ext cx="897608" cy="89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E65B4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254" name="Shape 254"/>
          <p:cNvSpPr/>
          <p:nvPr/>
        </p:nvSpPr>
        <p:spPr>
          <a:xfrm>
            <a:off x="3708400" y="6161806"/>
            <a:ext cx="897608" cy="89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E65B4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255" name="Shape 255"/>
          <p:cNvSpPr/>
          <p:nvPr/>
        </p:nvSpPr>
        <p:spPr>
          <a:xfrm>
            <a:off x="1073100" y="5422899"/>
            <a:ext cx="3176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Y</a:t>
            </a:r>
          </a:p>
        </p:txBody>
      </p:sp>
      <p:sp>
        <p:nvSpPr>
          <p:cNvPr id="256" name="Shape 256"/>
          <p:cNvSpPr/>
          <p:nvPr/>
        </p:nvSpPr>
        <p:spPr>
          <a:xfrm>
            <a:off x="4425900" y="8153399"/>
            <a:ext cx="3176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X</a:t>
            </a:r>
          </a:p>
        </p:txBody>
      </p:sp>
      <p:sp>
        <p:nvSpPr>
          <p:cNvPr id="257" name="Shape 257"/>
          <p:cNvSpPr/>
          <p:nvPr/>
        </p:nvSpPr>
        <p:spPr>
          <a:xfrm>
            <a:off x="8586266" y="4025899"/>
            <a:ext cx="294426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400" u="sng">
                <a:solidFill>
                  <a:srgbClr val="414141"/>
                </a:solidFill>
              </a:rPr>
              <a:t>Predictions for Move</a:t>
            </a:r>
          </a:p>
        </p:txBody>
      </p:sp>
      <p:sp>
        <p:nvSpPr>
          <p:cNvPr id="258" name="Shape 258"/>
          <p:cNvSpPr/>
          <p:nvPr/>
        </p:nvSpPr>
        <p:spPr>
          <a:xfrm>
            <a:off x="7862366" y="5105399"/>
            <a:ext cx="439206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Add 1 to Agent Y on condition1</a:t>
            </a:r>
          </a:p>
        </p:txBody>
      </p:sp>
      <p:sp>
        <p:nvSpPr>
          <p:cNvPr id="259" name="Shape 259"/>
          <p:cNvSpPr/>
          <p:nvPr/>
        </p:nvSpPr>
        <p:spPr>
          <a:xfrm>
            <a:off x="7857008" y="5658110"/>
            <a:ext cx="440278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Add 1 to Agent X on condition1</a:t>
            </a:r>
          </a:p>
        </p:txBody>
      </p:sp>
      <p:sp>
        <p:nvSpPr>
          <p:cNvPr id="260" name="Shape 260"/>
          <p:cNvSpPr/>
          <p:nvPr/>
        </p:nvSpPr>
        <p:spPr>
          <a:xfrm>
            <a:off x="9413385" y="5206999"/>
            <a:ext cx="95983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14141"/>
                </a:solidFill>
              </a:rPr>
              <a:t>???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presetClass="exi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xi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presetClass="exit" presetSubtype="2" presetID="2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nodeType="afterEffect" presetClass="exit" presetSubtype="2" presetID="2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9"/>
      <p:bldP build="whole" bldLvl="1" animBg="1" rev="0" advAuto="0" spid="258" grpId="7"/>
      <p:bldP build="whole" bldLvl="1" animBg="1" rev="0" advAuto="0" spid="259" grpId="5"/>
      <p:bldP build="whole" bldLvl="1" animBg="1" rev="0" advAuto="0" spid="259" grpId="8"/>
      <p:bldP build="whole" bldLvl="1" animBg="1" rev="0" advAuto="0" spid="254" grpId="4"/>
      <p:bldP build="whole" bldLvl="1" animBg="1" rev="0" advAuto="0" spid="258" grpId="2"/>
      <p:bldP build="whole" bldLvl="1" animBg="1" rev="0" advAuto="0" spid="253" grpId="1"/>
      <p:bldP build="whole" bldLvl="1" animBg="1" rev="0" advAuto="0" spid="254" grpId="6"/>
      <p:bldP build="whole" bldLvl="1" animBg="1" rev="0" advAuto="0" spid="253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We Need PFs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xfrm>
            <a:off x="508000" y="2628900"/>
            <a:ext cx="11988800" cy="9461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only we had the right propositional function:</a:t>
            </a:r>
          </a:p>
        </p:txBody>
      </p:sp>
      <p:pic>
        <p:nvPicPr>
          <p:cNvPr id="26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3877" y="3960663"/>
            <a:ext cx="5421646" cy="4110919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1073100" y="5422899"/>
            <a:ext cx="3176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Y</a:t>
            </a:r>
          </a:p>
        </p:txBody>
      </p:sp>
      <p:sp>
        <p:nvSpPr>
          <p:cNvPr id="266" name="Shape 266"/>
          <p:cNvSpPr/>
          <p:nvPr/>
        </p:nvSpPr>
        <p:spPr>
          <a:xfrm>
            <a:off x="4425900" y="8153399"/>
            <a:ext cx="3176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X</a:t>
            </a:r>
          </a:p>
        </p:txBody>
      </p:sp>
      <p:sp>
        <p:nvSpPr>
          <p:cNvPr id="267" name="Shape 267"/>
          <p:cNvSpPr/>
          <p:nvPr/>
        </p:nvSpPr>
        <p:spPr>
          <a:xfrm>
            <a:off x="8586266" y="4025899"/>
            <a:ext cx="294426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2400" u="sng">
                <a:solidFill>
                  <a:srgbClr val="414141"/>
                </a:solidFill>
              </a:rPr>
              <a:t>Predictions for Move</a:t>
            </a:r>
          </a:p>
        </p:txBody>
      </p:sp>
      <p:sp>
        <p:nvSpPr>
          <p:cNvPr id="268" name="Shape 268"/>
          <p:cNvSpPr/>
          <p:nvPr/>
        </p:nvSpPr>
        <p:spPr>
          <a:xfrm>
            <a:off x="7837437" y="5105399"/>
            <a:ext cx="444192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Add 1 to Agent Y if facingNorth</a:t>
            </a:r>
          </a:p>
        </p:txBody>
      </p:sp>
      <p:sp>
        <p:nvSpPr>
          <p:cNvPr id="269" name="Shape 269"/>
          <p:cNvSpPr/>
          <p:nvPr/>
        </p:nvSpPr>
        <p:spPr>
          <a:xfrm>
            <a:off x="7847037" y="5658110"/>
            <a:ext cx="442272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Add 1 to Agent X if facingSouth</a:t>
            </a:r>
          </a:p>
        </p:txBody>
      </p:sp>
      <p:sp>
        <p:nvSpPr>
          <p:cNvPr id="270" name="Shape 270"/>
          <p:cNvSpPr/>
          <p:nvPr/>
        </p:nvSpPr>
        <p:spPr>
          <a:xfrm>
            <a:off x="8826921" y="5143499"/>
            <a:ext cx="246831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Add 1 to Agent Y</a:t>
            </a:r>
          </a:p>
        </p:txBody>
      </p:sp>
      <p:sp>
        <p:nvSpPr>
          <p:cNvPr id="271" name="Shape 271"/>
          <p:cNvSpPr/>
          <p:nvPr/>
        </p:nvSpPr>
        <p:spPr>
          <a:xfrm>
            <a:off x="8824242" y="5696210"/>
            <a:ext cx="246831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Add 1 to Agent X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xi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1"/>
      <p:bldP build="whole" bldLvl="1" animBg="1" rev="0" advAuto="0" spid="268" grpId="4"/>
      <p:bldP build="whole" bldLvl="1" animBg="1" rev="0" advAuto="0" spid="271" grpId="2"/>
      <p:bldP build="whole" bldLvl="1" animBg="1" rev="0" advAuto="0" spid="269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Specifying PFs</a:t>
            </a:r>
          </a:p>
        </p:txBody>
      </p:sp>
      <p:sp>
        <p:nvSpPr>
          <p:cNvPr id="274" name="Shape 274"/>
          <p:cNvSpPr/>
          <p:nvPr>
            <p:ph type="body" idx="1"/>
          </p:nvPr>
        </p:nvSpPr>
        <p:spPr>
          <a:xfrm>
            <a:off x="810829" y="1460500"/>
            <a:ext cx="8557938" cy="292085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Too many propositional functions.</a:t>
            </a:r>
          </a:p>
        </p:txBody>
      </p:sp>
      <p:pic>
        <p:nvPicPr>
          <p:cNvPr id="27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6376" y="3695905"/>
            <a:ext cx="5381724" cy="386039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1985193" y="5232474"/>
            <a:ext cx="22272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AgentCanJump</a:t>
            </a:r>
          </a:p>
        </p:txBody>
      </p:sp>
      <p:sp>
        <p:nvSpPr>
          <p:cNvPr id="277" name="Shape 277"/>
          <p:cNvSpPr/>
          <p:nvPr/>
        </p:nvSpPr>
        <p:spPr>
          <a:xfrm>
            <a:off x="2010271" y="6832599"/>
            <a:ext cx="217705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AgentCanWalk</a:t>
            </a:r>
          </a:p>
        </p:txBody>
      </p:sp>
      <p:sp>
        <p:nvSpPr>
          <p:cNvPr id="278" name="Shape 278"/>
          <p:cNvSpPr/>
          <p:nvPr/>
        </p:nvSpPr>
        <p:spPr>
          <a:xfrm>
            <a:off x="1982217" y="4883149"/>
            <a:ext cx="223316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AgentInMidAir</a:t>
            </a:r>
          </a:p>
        </p:txBody>
      </p:sp>
      <p:sp>
        <p:nvSpPr>
          <p:cNvPr id="279" name="Shape 279"/>
          <p:cNvSpPr/>
          <p:nvPr/>
        </p:nvSpPr>
        <p:spPr>
          <a:xfrm>
            <a:off x="1497186" y="5981848"/>
            <a:ext cx="32032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TrenchInFrontOfAgent</a:t>
            </a:r>
          </a:p>
        </p:txBody>
      </p:sp>
      <p:sp>
        <p:nvSpPr>
          <p:cNvPr id="280" name="Shape 280"/>
          <p:cNvSpPr/>
          <p:nvPr/>
        </p:nvSpPr>
        <p:spPr>
          <a:xfrm>
            <a:off x="1499790" y="5581649"/>
            <a:ext cx="319802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HurdleInfrontOfAgent</a:t>
            </a:r>
          </a:p>
        </p:txBody>
      </p:sp>
      <p:sp>
        <p:nvSpPr>
          <p:cNvPr id="281" name="Shape 281"/>
          <p:cNvSpPr/>
          <p:nvPr/>
        </p:nvSpPr>
        <p:spPr>
          <a:xfrm>
            <a:off x="2155304" y="6388099"/>
            <a:ext cx="188699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AgentInLava</a:t>
            </a:r>
          </a:p>
        </p:txBody>
      </p:sp>
      <p:sp>
        <p:nvSpPr>
          <p:cNvPr id="282" name="Shape 282"/>
          <p:cNvSpPr/>
          <p:nvPr/>
        </p:nvSpPr>
        <p:spPr>
          <a:xfrm>
            <a:off x="1593329" y="4483099"/>
            <a:ext cx="301094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AgentLookingAtWall</a:t>
            </a:r>
          </a:p>
        </p:txBody>
      </p:sp>
      <p:pic>
        <p:nvPicPr>
          <p:cNvPr id="28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8700" y="8197850"/>
            <a:ext cx="7569200" cy="43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7"/>
      <p:bldP build="whole" bldLvl="1" animBg="1" rev="0" advAuto="0" spid="276" grpId="3"/>
      <p:bldP build="whole" bldLvl="1" animBg="1" rev="0" advAuto="0" spid="280" grpId="4"/>
      <p:bldP build="whole" bldLvl="1" animBg="1" rev="0" advAuto="0" spid="283" grpId="8"/>
      <p:bldP build="whole" bldLvl="1" animBg="1" rev="0" advAuto="0" spid="279" grpId="5"/>
      <p:bldP build="whole" bldLvl="1" animBg="1" rev="0" advAuto="0" spid="282" grpId="1"/>
      <p:bldP build="whole" bldLvl="1" animBg="1" rev="0" advAuto="0" spid="281" grpId="6"/>
      <p:bldP build="whole" bldLvl="1" animBg="1" rev="0" advAuto="0" spid="278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We Need PFs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xfrm>
            <a:off x="508000" y="2628900"/>
            <a:ext cx="11988800" cy="1308944"/>
          </a:xfrm>
          <a:prstGeom prst="rect">
            <a:avLst/>
          </a:prstGeom>
        </p:spPr>
        <p:txBody>
          <a:bodyPr/>
          <a:lstStyle>
            <a:lvl1pPr marL="465201" indent="-465201" defTabSz="578358">
              <a:spcBef>
                <a:spcPts val="2300"/>
              </a:spcBef>
              <a:defRPr sz="3564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Complex transition dynamics require many hard to specify PFs. </a:t>
            </a:r>
          </a:p>
        </p:txBody>
      </p:sp>
      <p:pic>
        <p:nvPicPr>
          <p:cNvPr id="28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0952" y="4136055"/>
            <a:ext cx="4832648" cy="3466529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2597199" y="5448300"/>
            <a:ext cx="1860154" cy="635000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Minecraft</a:t>
            </a:r>
          </a:p>
        </p:txBody>
      </p:sp>
      <p:pic>
        <p:nvPicPr>
          <p:cNvPr id="28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9625" y="4145453"/>
            <a:ext cx="5150316" cy="344773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/>
        </p:nvSpPr>
        <p:spPr>
          <a:xfrm>
            <a:off x="8415233" y="5448300"/>
            <a:ext cx="1359100" cy="635000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Robots</a:t>
            </a:r>
          </a:p>
        </p:txBody>
      </p:sp>
      <p:sp>
        <p:nvSpPr>
          <p:cNvPr id="291" name="Shape 291"/>
          <p:cNvSpPr/>
          <p:nvPr/>
        </p:nvSpPr>
        <p:spPr>
          <a:xfrm>
            <a:off x="508000" y="7810193"/>
            <a:ext cx="11988800" cy="1308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Wouldn’t it be great if we could learn these PFs?…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2"/>
      <p:bldP build="whole" bldLvl="1" animBg="1" rev="0" advAuto="0" spid="288" grpId="1"/>
      <p:bldP build="whole" bldLvl="1" animBg="1" rev="0" advAuto="0" spid="290" grpId="3"/>
      <p:bldP build="whole" bldLvl="1" animBg="1" rev="0" advAuto="0" spid="289" grpId="4"/>
      <p:bldP build="whole" bldLvl="1" animBg="1" rev="0" advAuto="0" spid="291" grpId="5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Future Work on Learning PFs</a:t>
            </a:r>
          </a:p>
        </p:txBody>
      </p:sp>
      <p:sp>
        <p:nvSpPr>
          <p:cNvPr id="294" name="Shape 294"/>
          <p:cNvSpPr/>
          <p:nvPr>
            <p:ph type="body" idx="1"/>
          </p:nvPr>
        </p:nvSpPr>
        <p:spPr>
          <a:xfrm>
            <a:off x="508000" y="2628900"/>
            <a:ext cx="11988800" cy="1219200"/>
          </a:xfrm>
          <a:prstGeom prst="rect">
            <a:avLst/>
          </a:prstGeom>
        </p:spPr>
        <p:txBody>
          <a:bodyPr/>
          <a:lstStyle>
            <a:lvl1pPr marL="446404" indent="-446404" defTabSz="554990">
              <a:spcBef>
                <a:spcPts val="2200"/>
              </a:spcBef>
              <a:defRPr sz="342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414141"/>
                </a:solidFill>
              </a:rPr>
              <a:t>Rather than strictly learn exact conditions, why not use supervised learning?</a:t>
            </a:r>
          </a:p>
        </p:txBody>
      </p:sp>
      <p:sp>
        <p:nvSpPr>
          <p:cNvPr id="295" name="Shape 295"/>
          <p:cNvSpPr/>
          <p:nvPr/>
        </p:nvSpPr>
        <p:spPr>
          <a:xfrm>
            <a:off x="1528985" y="4610099"/>
            <a:ext cx="364763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East affects agent X: S1, S2</a:t>
            </a:r>
          </a:p>
        </p:txBody>
      </p:sp>
      <p:sp>
        <p:nvSpPr>
          <p:cNvPr id="296" name="Shape 296"/>
          <p:cNvSpPr/>
          <p:nvPr/>
        </p:nvSpPr>
        <p:spPr>
          <a:xfrm>
            <a:off x="6561534" y="4610099"/>
            <a:ext cx="402193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North affects agent Y: S1, S37</a:t>
            </a:r>
          </a:p>
        </p:txBody>
      </p:sp>
      <p:sp>
        <p:nvSpPr>
          <p:cNvPr id="297" name="Shape 297"/>
          <p:cNvSpPr/>
          <p:nvPr/>
        </p:nvSpPr>
        <p:spPr>
          <a:xfrm>
            <a:off x="378040" y="6981599"/>
            <a:ext cx="5380259" cy="260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else pool the effects of all predictions whose conditions match the current state into a pool of effects.</a:t>
            </a:r>
          </a:p>
        </p:txBody>
      </p:sp>
      <p:sp>
        <p:nvSpPr>
          <p:cNvPr id="298" name="Shape 298"/>
          <p:cNvSpPr/>
          <p:nvPr/>
        </p:nvSpPr>
        <p:spPr>
          <a:xfrm>
            <a:off x="6440019" y="748670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8391740" y="6624535"/>
            <a:ext cx="4434109" cy="331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else pool the effects of all predictions whose conditions are similar to the current state (via classification).</a:t>
            </a:r>
          </a:p>
        </p:txBody>
      </p:sp>
      <p:pic>
        <p:nvPicPr>
          <p:cNvPr id="30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9223" y="5181600"/>
            <a:ext cx="1399577" cy="1752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8049" y="5181600"/>
            <a:ext cx="1432251" cy="1752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30198" y="5183709"/>
            <a:ext cx="1353602" cy="1748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7824" y="5181600"/>
            <a:ext cx="1399577" cy="1752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" grpId="2"/>
      <p:bldP build="whole" bldLvl="1" animBg="1" rev="0" advAuto="0" spid="301" grpId="3"/>
      <p:bldP build="whole" bldLvl="1" animBg="1" rev="0" advAuto="0" spid="302" grpId="5"/>
      <p:bldP build="whole" bldLvl="1" animBg="1" rev="0" advAuto="0" spid="298" grpId="8"/>
      <p:bldP build="whole" bldLvl="1" animBg="1" rev="0" advAuto="0" spid="299" grpId="9"/>
      <p:bldP build="whole" bldLvl="1" animBg="1" rev="0" advAuto="0" spid="295" grpId="6"/>
      <p:bldP build="whole" bldLvl="1" animBg="1" rev="0" advAuto="0" spid="297" grpId="7"/>
      <p:bldP build="whole" bldLvl="1" animBg="1" rev="0" advAuto="0" spid="296" grpId="1"/>
      <p:bldP build="whole" bldLvl="1" animBg="1" rev="0" advAuto="0" spid="303" grpId="4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Learning PFs for Affordances</a:t>
            </a:r>
          </a:p>
        </p:txBody>
      </p:sp>
      <p:sp>
        <p:nvSpPr>
          <p:cNvPr id="306" name="Shape 306"/>
          <p:cNvSpPr/>
          <p:nvPr>
            <p:ph type="body" idx="1"/>
          </p:nvPr>
        </p:nvSpPr>
        <p:spPr>
          <a:xfrm>
            <a:off x="508000" y="2374900"/>
            <a:ext cx="11988800" cy="184080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Earlier work on limiting large state-spaces using propositional functions relevant to .</a:t>
            </a:r>
          </a:p>
        </p:txBody>
      </p:sp>
      <p:pic>
        <p:nvPicPr>
          <p:cNvPr id="307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2235" y="4058444"/>
            <a:ext cx="4738465" cy="2678112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508000" y="6731000"/>
            <a:ext cx="11988800" cy="1840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Correspondence between PFs that indicate action optimality and transition dynamics is good news!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Scaffolding</a:t>
            </a:r>
          </a:p>
        </p:txBody>
      </p:sp>
      <p:pic>
        <p:nvPicPr>
          <p:cNvPr id="3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8951" y="3198255"/>
            <a:ext cx="4826898" cy="395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Questions and Comments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Motivations</a:t>
            </a:r>
          </a:p>
        </p:txBody>
      </p:sp>
      <p:pic>
        <p:nvPicPr>
          <p:cNvPr id="5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7273" y="7041601"/>
            <a:ext cx="2571854" cy="2388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5307" y="2378408"/>
            <a:ext cx="6039579" cy="5133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5292" y="3704944"/>
            <a:ext cx="3039608" cy="2034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34947" y="7225973"/>
            <a:ext cx="836506" cy="62262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415851" y="3454125"/>
            <a:ext cx="395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Motor actuations</a:t>
            </a:r>
          </a:p>
        </p:txBody>
      </p:sp>
      <p:sp>
        <p:nvSpPr>
          <p:cNvPr id="63" name="Shape 63"/>
          <p:cNvSpPr/>
          <p:nvPr/>
        </p:nvSpPr>
        <p:spPr>
          <a:xfrm>
            <a:off x="456951" y="4314661"/>
            <a:ext cx="61472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Put ingredient in container</a:t>
            </a:r>
          </a:p>
        </p:txBody>
      </p:sp>
      <p:sp>
        <p:nvSpPr>
          <p:cNvPr id="64" name="Shape 64"/>
          <p:cNvSpPr/>
          <p:nvPr/>
        </p:nvSpPr>
        <p:spPr>
          <a:xfrm>
            <a:off x="2206376" y="1473199"/>
            <a:ext cx="2369048" cy="680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0">
                <a:solidFill>
                  <a:srgbClr val="414141"/>
                </a:solidFill>
              </a:rPr>
              <a:t>?</a:t>
            </a:r>
          </a:p>
        </p:txBody>
      </p:sp>
      <p:sp>
        <p:nvSpPr>
          <p:cNvPr id="65" name="Shape 65"/>
          <p:cNvSpPr/>
          <p:nvPr/>
        </p:nvSpPr>
        <p:spPr>
          <a:xfrm>
            <a:off x="831701" y="5123901"/>
            <a:ext cx="51183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Put object A in place B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nodeType="after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" grpId="7"/>
      <p:bldP build="whole" bldLvl="1" animBg="1" rev="0" advAuto="0" spid="65" grpId="5"/>
      <p:bldP build="whole" bldLvl="1" animBg="1" rev="0" advAuto="0" spid="63" grpId="4"/>
      <p:bldP build="whole" bldLvl="1" animBg="1" rev="0" advAuto="0" spid="64" grpId="6"/>
      <p:bldP build="whole" bldLvl="1" animBg="1" rev="0" advAuto="0" spid="59" grpId="1"/>
      <p:bldP build="whole" bldLvl="1" animBg="1" rev="0" advAuto="0" spid="60" grpId="2"/>
      <p:bldP build="whole" bldLvl="1" animBg="1" rev="0" advAuto="0" spid="62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Transition Dynamics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508000" y="2374900"/>
            <a:ext cx="11988800" cy="234614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Solving problems requires understanding how one’s actions affect the world around oneself (transition dynamics).</a:t>
            </a:r>
          </a:p>
        </p:txBody>
      </p:sp>
      <p:pic>
        <p:nvPicPr>
          <p:cNvPr id="6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6973" y="6364510"/>
            <a:ext cx="2738621" cy="2738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0573" y="6384890"/>
            <a:ext cx="2905389" cy="2697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9047" y="6622519"/>
            <a:ext cx="836506" cy="622627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508000" y="4289690"/>
            <a:ext cx="11988800" cy="1936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Often these are obfuscated and so we can’t hope to solve our planning problems.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" grpId="1"/>
      <p:bldP build="whole" bldLvl="1" animBg="1" rev="0" advAuto="0" spid="72" grpId="2"/>
      <p:bldP build="whole" bldLvl="1" animBg="1" rev="0" advAuto="0" spid="71" grpId="4"/>
      <p:bldP build="whole" bldLvl="1" animBg="1" rev="0" advAuto="0" spid="69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Goal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590637" y="2628900"/>
            <a:ext cx="11823526" cy="20710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Learn complex transition dynamics in a family of large state-space MDPs.</a:t>
            </a:r>
          </a:p>
        </p:txBody>
      </p:sp>
      <p:pic>
        <p:nvPicPr>
          <p:cNvPr id="7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952" y="5025055"/>
            <a:ext cx="4832648" cy="3466529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2724199" y="6337300"/>
            <a:ext cx="1860154" cy="635000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Minecraft</a:t>
            </a:r>
          </a:p>
        </p:txBody>
      </p:sp>
      <p:pic>
        <p:nvPicPr>
          <p:cNvPr id="7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6625" y="5034453"/>
            <a:ext cx="5150316" cy="3447733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8542233" y="6337300"/>
            <a:ext cx="1359100" cy="635000"/>
          </a:xfrm>
          <a:prstGeom prst="rect">
            <a:avLst/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Robots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Taxi Domain</a:t>
            </a:r>
          </a:p>
        </p:txBody>
      </p:sp>
      <p:pic>
        <p:nvPicPr>
          <p:cNvPr id="82" name="Screen Shot 2015-03-04 at 9.49.0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716" y="6424328"/>
            <a:ext cx="2900895" cy="2529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creen Shot 2015-03-04 at 9.48.4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5814" y="2614328"/>
            <a:ext cx="2908731" cy="2529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Screen Shot 2015-03-04 at 9.49.19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25766" y="6249070"/>
            <a:ext cx="2888926" cy="2529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Screen Shot 2015-03-04 at 9.48.58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3601" y="2602223"/>
            <a:ext cx="2908731" cy="2553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Screen Shot 2015-03-04 at 9.48.39 P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5863" y="2614328"/>
            <a:ext cx="2900895" cy="2529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42961" y="6264409"/>
            <a:ext cx="2861584" cy="249849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3606800" y="3243914"/>
            <a:ext cx="948973" cy="948973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7544586" y="3244071"/>
            <a:ext cx="948974" cy="948973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90" name="Shape 90"/>
          <p:cNvSpPr/>
          <p:nvPr/>
        </p:nvSpPr>
        <p:spPr>
          <a:xfrm>
            <a:off x="3606800" y="7039169"/>
            <a:ext cx="948973" cy="948973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91" name="Shape 91"/>
          <p:cNvSpPr/>
          <p:nvPr/>
        </p:nvSpPr>
        <p:spPr>
          <a:xfrm>
            <a:off x="7544586" y="7011725"/>
            <a:ext cx="948974" cy="948973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92" name="Shape 92"/>
          <p:cNvSpPr/>
          <p:nvPr/>
        </p:nvSpPr>
        <p:spPr>
          <a:xfrm flipH="1">
            <a:off x="2014909" y="5129493"/>
            <a:ext cx="7804151" cy="1303180"/>
          </a:xfrm>
          <a:prstGeom prst="line">
            <a:avLst/>
          </a:prstGeom>
          <a:ln w="25400">
            <a:solidFill>
              <a:srgbClr val="738FA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after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" grpId="9"/>
      <p:bldP build="whole" bldLvl="1" animBg="1" rev="0" advAuto="0" spid="92" grpId="6"/>
      <p:bldP build="whole" bldLvl="1" animBg="1" rev="0" advAuto="0" spid="82" grpId="5"/>
      <p:bldP build="whole" bldLvl="1" animBg="1" rev="0" advAuto="0" spid="83" grpId="1"/>
      <p:bldP build="whole" bldLvl="1" animBg="1" rev="0" advAuto="0" spid="91" grpId="10"/>
      <p:bldP build="whole" bldLvl="1" animBg="1" rev="0" advAuto="0" spid="88" grpId="2"/>
      <p:bldP build="whole" bldLvl="1" animBg="1" rev="0" advAuto="0" spid="89" grpId="4"/>
      <p:bldP build="whole" bldLvl="1" animBg="1" rev="0" advAuto="0" spid="87" grpId="8"/>
      <p:bldP build="whole" bldLvl="1" animBg="1" rev="0" advAuto="0" spid="85" grpId="3"/>
      <p:bldP build="whole" bldLvl="1" animBg="1" rev="0" advAuto="0" spid="90" grpId="7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spcBef>
                <a:spcPts val="1500"/>
              </a:spcBef>
              <a:defRPr sz="693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30">
                <a:solidFill>
                  <a:srgbClr val="D93E2B"/>
                </a:solidFill>
              </a:rPr>
              <a:t>Markov Decision Processes (MDPs)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xfrm>
            <a:off x="508000" y="2628900"/>
            <a:ext cx="608855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An MDP is a five tuple of:</a:t>
            </a:r>
          </a:p>
        </p:txBody>
      </p:sp>
      <p:sp>
        <p:nvSpPr>
          <p:cNvPr id="96" name="Shape 96"/>
          <p:cNvSpPr/>
          <p:nvPr/>
        </p:nvSpPr>
        <p:spPr>
          <a:xfrm>
            <a:off x="635000" y="3530600"/>
            <a:ext cx="6088559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1. States (some terminal)</a:t>
            </a:r>
          </a:p>
        </p:txBody>
      </p:sp>
      <p:sp>
        <p:nvSpPr>
          <p:cNvPr id="97" name="Shape 97"/>
          <p:cNvSpPr/>
          <p:nvPr/>
        </p:nvSpPr>
        <p:spPr>
          <a:xfrm>
            <a:off x="635000" y="6242050"/>
            <a:ext cx="6088559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2. Actions</a:t>
            </a:r>
          </a:p>
        </p:txBody>
      </p:sp>
      <p:sp>
        <p:nvSpPr>
          <p:cNvPr id="98" name="Shape 98"/>
          <p:cNvSpPr/>
          <p:nvPr/>
        </p:nvSpPr>
        <p:spPr>
          <a:xfrm>
            <a:off x="6705600" y="3530600"/>
            <a:ext cx="6088559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3. Transition Dynamics</a:t>
            </a:r>
          </a:p>
        </p:txBody>
      </p:sp>
      <p:sp>
        <p:nvSpPr>
          <p:cNvPr id="99" name="Shape 99"/>
          <p:cNvSpPr/>
          <p:nvPr/>
        </p:nvSpPr>
        <p:spPr>
          <a:xfrm>
            <a:off x="6705600" y="6242050"/>
            <a:ext cx="6088559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4. Reward Function </a:t>
            </a:r>
          </a:p>
        </p:txBody>
      </p:sp>
      <p:sp>
        <p:nvSpPr>
          <p:cNvPr id="100" name="Shape 100"/>
          <p:cNvSpPr/>
          <p:nvPr/>
        </p:nvSpPr>
        <p:spPr>
          <a:xfrm>
            <a:off x="635000" y="7835900"/>
            <a:ext cx="6088559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5. Discount Factor</a:t>
            </a:r>
          </a:p>
        </p:txBody>
      </p:sp>
      <p:pic>
        <p:nvPicPr>
          <p:cNvPr id="101" name="Screen Shot 2015-03-04 at 9.48.3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332" y="4578350"/>
            <a:ext cx="1711573" cy="149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creen Shot 2015-03-04 at 10.33.5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7016" y="4578350"/>
            <a:ext cx="1705122" cy="149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13261" y="4578350"/>
            <a:ext cx="1707583" cy="149225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/>
        </p:nvSpPr>
        <p:spPr>
          <a:xfrm>
            <a:off x="8948861" y="5070474"/>
            <a:ext cx="117767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14141"/>
                </a:solidFill>
              </a:rPr>
              <a:t>+ east =</a:t>
            </a:r>
          </a:p>
        </p:txBody>
      </p:sp>
      <p:sp>
        <p:nvSpPr>
          <p:cNvPr id="105" name="Shape 105"/>
          <p:cNvSpPr/>
          <p:nvPr/>
        </p:nvSpPr>
        <p:spPr>
          <a:xfrm>
            <a:off x="709122" y="7162799"/>
            <a:ext cx="563999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North, east, south, west, pickup, drop off</a:t>
            </a:r>
          </a:p>
        </p:txBody>
      </p:sp>
      <p:sp>
        <p:nvSpPr>
          <p:cNvPr id="106" name="Shape 106"/>
          <p:cNvSpPr/>
          <p:nvPr/>
        </p:nvSpPr>
        <p:spPr>
          <a:xfrm>
            <a:off x="7689310" y="7162799"/>
            <a:ext cx="265241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(uniform negative)</a:t>
            </a:r>
          </a:p>
        </p:txBody>
      </p:sp>
      <p:pic>
        <p:nvPicPr>
          <p:cNvPr id="107" name="Screen Shot 2015-03-04 at 9.49.19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1497" y="4591050"/>
            <a:ext cx="1704510" cy="1492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" grpId="6"/>
      <p:bldP build="whole" bldLvl="1" animBg="1" rev="0" advAuto="0" spid="100" grpId="12"/>
      <p:bldP build="whole" bldLvl="1" animBg="1" rev="0" advAuto="0" spid="97" grpId="4"/>
      <p:bldP build="whole" bldLvl="1" animBg="1" rev="0" advAuto="0" spid="105" grpId="5"/>
      <p:bldP build="whole" bldLvl="1" animBg="1" rev="0" advAuto="0" spid="96" grpId="1"/>
      <p:bldP build="whole" bldLvl="1" animBg="1" rev="0" advAuto="0" spid="106" grpId="11"/>
      <p:bldP build="whole" bldLvl="1" animBg="1" rev="0" advAuto="0" spid="104" grpId="8"/>
      <p:bldP build="whole" bldLvl="1" animBg="1" rev="0" advAuto="0" spid="101" grpId="2"/>
      <p:bldP build="whole" bldLvl="1" animBg="1" rev="0" advAuto="0" spid="102" grpId="7"/>
      <p:bldP build="whole" bldLvl="1" animBg="1" rev="0" advAuto="0" spid="107" grpId="3"/>
      <p:bldP build="whole" bldLvl="1" animBg="1" rev="0" advAuto="0" spid="103" grpId="9"/>
      <p:bldP build="whole" bldLvl="1" animBg="1" rev="0" advAuto="0" spid="99" grpId="1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RMAX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Input: (state, actions, resulting state) tuples.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Output: transition dynamics.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Algorithm idea: remember what actions landed you where for each state. Hallucinate amazing states if transition dynamics not known.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Object-Oriented Thinking</a:t>
            </a: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xfrm>
            <a:off x="7861300" y="4694320"/>
            <a:ext cx="4733677" cy="949160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Robots</a:t>
            </a:r>
          </a:p>
        </p:txBody>
      </p:sp>
      <p:sp>
        <p:nvSpPr>
          <p:cNvPr id="114" name="Shape 114"/>
          <p:cNvSpPr/>
          <p:nvPr/>
        </p:nvSpPr>
        <p:spPr>
          <a:xfrm>
            <a:off x="1483208" y="3143250"/>
            <a:ext cx="1003682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A natural object-oriented, exploitable structure to problems, think:</a:t>
            </a:r>
          </a:p>
        </p:txBody>
      </p:sp>
      <p:sp>
        <p:nvSpPr>
          <p:cNvPr id="115" name="Shape 115"/>
          <p:cNvSpPr/>
          <p:nvPr/>
        </p:nvSpPr>
        <p:spPr>
          <a:xfrm>
            <a:off x="1485900" y="4694320"/>
            <a:ext cx="4733677" cy="94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 u="sng"/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414141"/>
                </a:solidFill>
              </a:rPr>
              <a:t>Minecraft</a:t>
            </a:r>
          </a:p>
        </p:txBody>
      </p:sp>
      <p:pic>
        <p:nvPicPr>
          <p:cNvPr id="11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460" y="5791320"/>
            <a:ext cx="2603484" cy="174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1893" y="5791320"/>
            <a:ext cx="2381707" cy="174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4185" y="5814109"/>
            <a:ext cx="2110324" cy="1698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07264" y="5836897"/>
            <a:ext cx="2469566" cy="1653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" grpId="4"/>
      <p:bldP build="whole" bldLvl="1" animBg="1" rev="0" advAuto="0" spid="119" grpId="6"/>
      <p:bldP build="whole" bldLvl="1" animBg="1" rev="0" advAuto="0" spid="115" grpId="3"/>
      <p:bldP build="whole" bldLvl="1" animBg="1" rev="0" advAuto="0" spid="117" grpId="2"/>
      <p:bldP build="whole" bldLvl="1" animBg="1" rev="0" advAuto="0" spid="118" grpId="5"/>
      <p:bldP build="whole" bldLvl="1" animBg="1" rev="0" advAuto="0" spid="116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